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7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25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66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5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54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7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3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03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84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8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2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89A289F-5441-4EF8-8DBD-A9F7BF629B71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166E2-4AB1-4E38-8636-EA6E1840AB3A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2044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898C2-691C-F1C3-3BB4-7F9B0C98B41E}"/>
              </a:ext>
            </a:extLst>
          </p:cNvPr>
          <p:cNvSpPr txBox="1"/>
          <p:nvPr/>
        </p:nvSpPr>
        <p:spPr>
          <a:xfrm>
            <a:off x="2015612" y="1130508"/>
            <a:ext cx="63516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CONSTRUCTION PROJECT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4DB52-F69A-5459-1903-DAA18318DE54}"/>
              </a:ext>
            </a:extLst>
          </p:cNvPr>
          <p:cNvSpPr txBox="1"/>
          <p:nvPr/>
        </p:nvSpPr>
        <p:spPr>
          <a:xfrm>
            <a:off x="7659329" y="4758813"/>
            <a:ext cx="354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INDHUMATHI V (192124215)</a:t>
            </a:r>
          </a:p>
          <a:p>
            <a:r>
              <a:rPr lang="en-US" dirty="0"/>
              <a:t>P PRAGATHI (192111315)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60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753C8-9E64-EA0F-4C4C-0E62243A8CA0}"/>
              </a:ext>
            </a:extLst>
          </p:cNvPr>
          <p:cNvSpPr txBox="1"/>
          <p:nvPr/>
        </p:nvSpPr>
        <p:spPr>
          <a:xfrm>
            <a:off x="1026695" y="224589"/>
            <a:ext cx="702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  <a:latin typeface="Brygada 1918 Bold"/>
              </a:rPr>
              <a:t>Safety and Compliance Tracking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4C28C-6C79-7121-098D-B3582A263195}"/>
              </a:ext>
            </a:extLst>
          </p:cNvPr>
          <p:cNvSpPr txBox="1"/>
          <p:nvPr/>
        </p:nvSpPr>
        <p:spPr>
          <a:xfrm>
            <a:off x="1026695" y="1323032"/>
            <a:ext cx="7026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1. OSHA &amp; Legal 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reporting for safety standards 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legal penalties and ensures worker protection.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2. Worker Safety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helmets and wearables detect hazards and fatigue.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Alerts prevent accidents by tracking unsafe working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3. Incident Tracking &amp; Reporting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reporting of on-site accidents.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analytics help identify recurring safety risks.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4. Emergency Preparedness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AI-driven simulations for risk mitigation.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Digital documentation of safety protocols.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722F-0BF3-B715-C0B3-19FF895E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46" y="0"/>
            <a:ext cx="45059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"/>
    </mc:Choice>
    <mc:Fallback xmlns="">
      <p:transition spd="slow" advTm="35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59C6F6-3740-1A56-30B0-31DE4EA1ACBB}"/>
              </a:ext>
            </a:extLst>
          </p:cNvPr>
          <p:cNvSpPr txBox="1"/>
          <p:nvPr/>
        </p:nvSpPr>
        <p:spPr>
          <a:xfrm>
            <a:off x="1058779" y="192505"/>
            <a:ext cx="10250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Brygada 1918 Bold"/>
                <a:ea typeface="Fraunces Extra Bold" pitchFamily="34" charset="-122"/>
                <a:cs typeface="Fraunces Extra Bold" pitchFamily="34" charset="-120"/>
              </a:rPr>
              <a:t>System Features: Workforce Allocation and Optimization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Brygada 1918 Bold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51D09C08-A2AB-39EC-7786-04B6486A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43" y="2245895"/>
            <a:ext cx="3148782" cy="3148782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8CAFB4FC-3646-E2D4-E42F-5745F933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65" y="2370625"/>
            <a:ext cx="3024052" cy="3024052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EA6D3162-48A4-5C2B-8023-E709C4959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95" y="2264789"/>
            <a:ext cx="3024052" cy="3024052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F7F80BCD-4A1E-9AB6-5AE0-F7BF84F65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97" y="2305743"/>
            <a:ext cx="3107828" cy="3107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61A33-1D99-1ADB-A379-D9E4FBF2DA05}"/>
              </a:ext>
            </a:extLst>
          </p:cNvPr>
          <p:cNvSpPr txBox="1"/>
          <p:nvPr/>
        </p:nvSpPr>
        <p:spPr>
          <a:xfrm>
            <a:off x="5217942" y="2695074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4C985-34F4-2E33-D836-FF5CED97C0B6}"/>
              </a:ext>
            </a:extLst>
          </p:cNvPr>
          <p:cNvSpPr txBox="1"/>
          <p:nvPr/>
        </p:nvSpPr>
        <p:spPr>
          <a:xfrm>
            <a:off x="6529137" y="2879740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1A01C-10E9-87FF-757D-FC635DB629ED}"/>
              </a:ext>
            </a:extLst>
          </p:cNvPr>
          <p:cNvSpPr txBox="1"/>
          <p:nvPr/>
        </p:nvSpPr>
        <p:spPr>
          <a:xfrm>
            <a:off x="6529137" y="4636168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24C73-A005-C617-EFF8-46DA4C89BBA6}"/>
              </a:ext>
            </a:extLst>
          </p:cNvPr>
          <p:cNvSpPr txBox="1"/>
          <p:nvPr/>
        </p:nvSpPr>
        <p:spPr>
          <a:xfrm>
            <a:off x="4860758" y="4404668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16EFD-F0A9-5ACD-F92D-F7B181A0C3DA}"/>
              </a:ext>
            </a:extLst>
          </p:cNvPr>
          <p:cNvSpPr txBox="1"/>
          <p:nvPr/>
        </p:nvSpPr>
        <p:spPr>
          <a:xfrm>
            <a:off x="1232954" y="1397675"/>
            <a:ext cx="314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Skill Matching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pPr lvl="1" algn="r"/>
            <a:r>
              <a:rPr lang="en-US" dirty="0">
                <a:ea typeface="Nobile" pitchFamily="34" charset="-122"/>
                <a:cs typeface="Nobile" pitchFamily="34" charset="-120"/>
              </a:rPr>
              <a:t>Assign personnel to tasks based on their skills, experience, and availability to maximize productivity and </a:t>
            </a:r>
            <a:r>
              <a:rPr lang="en-US" dirty="0">
                <a:latin typeface="+mj-lt"/>
                <a:ea typeface="Nobile" pitchFamily="34" charset="-122"/>
                <a:cs typeface="Nobile" pitchFamily="34" charset="-120"/>
              </a:rPr>
              <a:t>minimize errors</a:t>
            </a:r>
            <a:r>
              <a:rPr lang="en-US" dirty="0">
                <a:solidFill>
                  <a:srgbClr val="405449"/>
                </a:solidFill>
                <a:latin typeface="+mj-lt"/>
                <a:ea typeface="Nobile" pitchFamily="34" charset="-122"/>
                <a:cs typeface="Nobile" pitchFamily="34" charset="-120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08247-283F-5123-033E-C35A363F4723}"/>
              </a:ext>
            </a:extLst>
          </p:cNvPr>
          <p:cNvSpPr txBox="1"/>
          <p:nvPr/>
        </p:nvSpPr>
        <p:spPr>
          <a:xfrm>
            <a:off x="7650845" y="1542873"/>
            <a:ext cx="338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Resource Leveling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Balance workload across teams to avoid bottlenecks and ensure equitable distribution of resources.</a:t>
            </a:r>
            <a:endParaRPr lang="en-US" sz="1800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595AA-6667-F898-EAB1-03D4D560D52A}"/>
              </a:ext>
            </a:extLst>
          </p:cNvPr>
          <p:cNvSpPr txBox="1"/>
          <p:nvPr/>
        </p:nvSpPr>
        <p:spPr>
          <a:xfrm>
            <a:off x="1232833" y="3821233"/>
            <a:ext cx="3107155" cy="185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Availability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pPr marL="0" indent="0" algn="r">
              <a:lnSpc>
                <a:spcPts val="2800"/>
              </a:lnSpc>
              <a:buNone/>
            </a:pPr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Ensure there are enough trained workers available to accomplish tasks. Monitor certifications.</a:t>
            </a:r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AC769-74AF-9A74-EA9F-F3D2B053A5CA}"/>
              </a:ext>
            </a:extLst>
          </p:cNvPr>
          <p:cNvSpPr txBox="1"/>
          <p:nvPr/>
        </p:nvSpPr>
        <p:spPr>
          <a:xfrm>
            <a:off x="7601820" y="3917414"/>
            <a:ext cx="338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Time Tracking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Monitor employee hours and productivity to identify areas for improvement and ensure compliance with labor regulations.</a:t>
            </a:r>
            <a:endParaRPr lang="en-US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F3467-3254-AD46-9276-A1A10994ADF6}"/>
              </a:ext>
            </a:extLst>
          </p:cNvPr>
          <p:cNvSpPr txBox="1"/>
          <p:nvPr/>
        </p:nvSpPr>
        <p:spPr>
          <a:xfrm>
            <a:off x="1058779" y="5823284"/>
            <a:ext cx="1007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Optimal workforce allocation and management improve outcomes and reduce labor costs.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81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"/>
    </mc:Choice>
    <mc:Fallback xmlns="">
      <p:transition spd="slow" advTm="40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7627442-CB3A-D18B-DBE3-EB2EAB68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8" y="0"/>
            <a:ext cx="52618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C04F56-C782-4C96-08C8-186CDEE6B4FE}"/>
              </a:ext>
            </a:extLst>
          </p:cNvPr>
          <p:cNvSpPr txBox="1"/>
          <p:nvPr/>
        </p:nvSpPr>
        <p:spPr>
          <a:xfrm>
            <a:off x="994611" y="208547"/>
            <a:ext cx="5935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Brygada 1918 Bold"/>
                <a:ea typeface="Fraunces Extra Bold" pitchFamily="34" charset="-122"/>
                <a:cs typeface="Fraunces Extra Bold" pitchFamily="34" charset="-120"/>
              </a:rPr>
              <a:t>Real-Time Progress Reporting and Dashboards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rygada 1918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50F8E-3906-CCFD-2676-834A1D347C55}"/>
              </a:ext>
            </a:extLst>
          </p:cNvPr>
          <p:cNvSpPr txBox="1"/>
          <p:nvPr/>
        </p:nvSpPr>
        <p:spPr>
          <a:xfrm>
            <a:off x="994611" y="1588168"/>
            <a:ext cx="2807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Progress Tracking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Real-time updates on task completion, milestone achievement, and overall project status, providing stakeholders with an accurate picture of progress.</a:t>
            </a:r>
            <a:endParaRPr lang="en-US" sz="1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09469-BF59-7DE9-9E82-732EEFBBC054}"/>
              </a:ext>
            </a:extLst>
          </p:cNvPr>
          <p:cNvSpPr txBox="1"/>
          <p:nvPr/>
        </p:nvSpPr>
        <p:spPr>
          <a:xfrm>
            <a:off x="3994484" y="1588168"/>
            <a:ext cx="2807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Performance Metrics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Key performance indicators (KPIs) such as cost variance, schedule adherence, and resource utilization, enabling proactive identification of areas needing attention.</a:t>
            </a:r>
            <a:endParaRPr lang="en-US" sz="1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C7823-7343-2FB2-C1A3-1D9F84D349C5}"/>
              </a:ext>
            </a:extLst>
          </p:cNvPr>
          <p:cNvSpPr txBox="1"/>
          <p:nvPr/>
        </p:nvSpPr>
        <p:spPr>
          <a:xfrm>
            <a:off x="994611" y="4347411"/>
            <a:ext cx="58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Customizable Reports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Tailored reports catering to the specific needs of different stakeholders, providing the right level of detail and insight. Reports are easily exported.</a:t>
            </a:r>
            <a:endParaRPr lang="en-US" sz="1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8349B-76F3-5193-34BB-BA5E7357AB60}"/>
              </a:ext>
            </a:extLst>
          </p:cNvPr>
          <p:cNvSpPr txBox="1"/>
          <p:nvPr/>
        </p:nvSpPr>
        <p:spPr>
          <a:xfrm>
            <a:off x="994611" y="5967663"/>
            <a:ext cx="580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Real-time progress reports are essential for proactive issue identification.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30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"/>
    </mc:Choice>
    <mc:Fallback xmlns="">
      <p:transition spd="slow" advTm="41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E507D-C5FC-33E2-AB96-F78BE84FA687}"/>
              </a:ext>
            </a:extLst>
          </p:cNvPr>
          <p:cNvSpPr txBox="1"/>
          <p:nvPr/>
        </p:nvSpPr>
        <p:spPr>
          <a:xfrm>
            <a:off x="1074821" y="256674"/>
            <a:ext cx="10250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Budget Tracking and Cost Variance Analysis (&lt;10% Target)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DBCF0-07A8-081D-8460-D1972DCAB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1524166"/>
            <a:ext cx="8180550" cy="4170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97620-E986-DABC-44B5-92404F5B1AF9}"/>
              </a:ext>
            </a:extLst>
          </p:cNvPr>
          <p:cNvSpPr txBox="1"/>
          <p:nvPr/>
        </p:nvSpPr>
        <p:spPr>
          <a:xfrm>
            <a:off x="1515731" y="6079958"/>
            <a:ext cx="905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The system tracks expenses against the budget. Cost variance analysis will identify overspending and underspending. The target is less than 10% cost variance.</a:t>
            </a:r>
            <a:endParaRPr lang="en-US" sz="18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CDBA129-8008-DF44-CBA8-2B442FDDAD27}"/>
              </a:ext>
            </a:extLst>
          </p:cNvPr>
          <p:cNvSpPr/>
          <p:nvPr/>
        </p:nvSpPr>
        <p:spPr>
          <a:xfrm flipH="1">
            <a:off x="7752911" y="3834064"/>
            <a:ext cx="332310" cy="288757"/>
          </a:xfrm>
          <a:prstGeom prst="roundRect">
            <a:avLst>
              <a:gd name="adj" fmla="val 11336"/>
            </a:avLst>
          </a:prstGeom>
          <a:solidFill>
            <a:srgbClr val="19331E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6B82DD6-5BC7-5350-B541-68F82659B430}"/>
              </a:ext>
            </a:extLst>
          </p:cNvPr>
          <p:cNvSpPr/>
          <p:nvPr/>
        </p:nvSpPr>
        <p:spPr>
          <a:xfrm flipH="1">
            <a:off x="7752909" y="4313095"/>
            <a:ext cx="332309" cy="288757"/>
          </a:xfrm>
          <a:prstGeom prst="roundRect">
            <a:avLst>
              <a:gd name="adj" fmla="val 11336"/>
            </a:avLst>
          </a:prstGeom>
          <a:solidFill>
            <a:srgbClr val="346A3F"/>
          </a:solidFill>
          <a:ln/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8B804-1DE4-4913-4465-D9F4259A4B5A}"/>
              </a:ext>
            </a:extLst>
          </p:cNvPr>
          <p:cNvSpPr txBox="1"/>
          <p:nvPr/>
        </p:nvSpPr>
        <p:spPr>
          <a:xfrm>
            <a:off x="8085218" y="3834064"/>
            <a:ext cx="112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Budgeted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36001-EBC0-BD99-A118-B2044F6A2AC0}"/>
              </a:ext>
            </a:extLst>
          </p:cNvPr>
          <p:cNvSpPr txBox="1"/>
          <p:nvPr/>
        </p:nvSpPr>
        <p:spPr>
          <a:xfrm>
            <a:off x="8124861" y="4324853"/>
            <a:ext cx="80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Actual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7"/>
    </mc:Choice>
    <mc:Fallback xmlns="">
      <p:transition spd="slow" advTm="404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C01E2E-CABF-DF60-96A2-96268B0AE20E}"/>
              </a:ext>
            </a:extLst>
          </p:cNvPr>
          <p:cNvSpPr txBox="1"/>
          <p:nvPr/>
        </p:nvSpPr>
        <p:spPr>
          <a:xfrm>
            <a:off x="1074821" y="272716"/>
            <a:ext cx="10218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Brygada 1918 Bold"/>
                <a:ea typeface="Fraunces Extra Bold" pitchFamily="34" charset="-122"/>
                <a:cs typeface="Fraunces Extra Bold" pitchFamily="34" charset="-120"/>
              </a:rPr>
              <a:t>Case Studies: Impact on 10+ Projects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Brygada 1918 Bold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DC7E5A3-84B0-EFE3-F7AA-40D2C4FD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33" y="1312126"/>
            <a:ext cx="3449053" cy="2116873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1060B64-5E9C-EC46-AA5C-F43244E3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015" y="1312126"/>
            <a:ext cx="3220446" cy="2116873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71396EE0-29BF-4DBF-1060-AC49FCC5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90" y="1312126"/>
            <a:ext cx="3220447" cy="211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CFADC-6E50-002E-00C5-BAC2944309A4}"/>
              </a:ext>
            </a:extLst>
          </p:cNvPr>
          <p:cNvSpPr txBox="1"/>
          <p:nvPr/>
        </p:nvSpPr>
        <p:spPr>
          <a:xfrm>
            <a:off x="1018233" y="3705726"/>
            <a:ext cx="3449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High-Rise Project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The project realized a 15% reduction in material costs and a 10% reduction in project duration. Integrated system.</a:t>
            </a:r>
            <a:endParaRPr lang="en-US" sz="1800" dirty="0">
              <a:latin typeface="+mj-lt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29745-0E85-8AA1-F331-C78A1DD7C8B0}"/>
              </a:ext>
            </a:extLst>
          </p:cNvPr>
          <p:cNvSpPr txBox="1"/>
          <p:nvPr/>
        </p:nvSpPr>
        <p:spPr>
          <a:xfrm rot="10800000" flipH="1" flipV="1">
            <a:off x="4615012" y="3567224"/>
            <a:ext cx="3220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Infrastructure Project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The project achieved a 8% reduction in labor costs and a 5% reduction in overall project budget. Optimized resources.</a:t>
            </a:r>
            <a:endParaRPr lang="en-US" sz="1800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915DB-302A-C5FB-A767-04FF306B65E6}"/>
              </a:ext>
            </a:extLst>
          </p:cNvPr>
          <p:cNvSpPr txBox="1"/>
          <p:nvPr/>
        </p:nvSpPr>
        <p:spPr>
          <a:xfrm>
            <a:off x="8064064" y="3562672"/>
            <a:ext cx="3229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Residential Complex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The project realized a 12% reduction in waste generation and a 7% reduction in project timeline. Reduced materials.</a:t>
            </a:r>
            <a:endParaRPr lang="en-US" sz="1800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6134B-FBEE-3C50-8BFD-AC40DDB5952C}"/>
              </a:ext>
            </a:extLst>
          </p:cNvPr>
          <p:cNvSpPr txBox="1"/>
          <p:nvPr/>
        </p:nvSpPr>
        <p:spPr>
          <a:xfrm>
            <a:off x="1195136" y="5698392"/>
            <a:ext cx="997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These case studies demonstrate the positive impacts of the integrated project management system.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61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"/>
    </mc:Choice>
    <mc:Fallback xmlns="">
      <p:transition spd="slow" advTm="38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12921F-4826-30C1-50F4-37FDF7E91FE7}"/>
              </a:ext>
            </a:extLst>
          </p:cNvPr>
          <p:cNvSpPr txBox="1"/>
          <p:nvPr/>
        </p:nvSpPr>
        <p:spPr>
          <a:xfrm>
            <a:off x="1138989" y="240632"/>
            <a:ext cx="10090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Brygada 1918 Bold"/>
                <a:ea typeface="Fraunces Extra Bold" pitchFamily="34" charset="-122"/>
                <a:cs typeface="Fraunces Extra Bold" pitchFamily="34" charset="-120"/>
              </a:rPr>
              <a:t>ROI &amp; Next Steps: Reduced Delays, Improved Resource Management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rygada 1918 Bold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E131B8B-116C-5971-E611-FB3043BE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55" y="166340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62990D1-9F4D-90A3-9AB6-DBACD391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30" y="3068049"/>
            <a:ext cx="4304109" cy="1306949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0F63231A-E377-733A-13E7-6DA25F0D0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1" y="4472698"/>
            <a:ext cx="6456164" cy="130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921E0-53A0-A5CF-FEC1-16DC44E38F0D}"/>
              </a:ext>
            </a:extLst>
          </p:cNvPr>
          <p:cNvSpPr txBox="1"/>
          <p:nvPr/>
        </p:nvSpPr>
        <p:spPr>
          <a:xfrm>
            <a:off x="1138989" y="6031832"/>
            <a:ext cx="1009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The return on investment (ROI) includes reduced delays and improved resource management. Next steps include system implementation, data migration, and user training.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E9551-66E0-458A-B0B1-01CC254651E9}"/>
              </a:ext>
            </a:extLst>
          </p:cNvPr>
          <p:cNvSpPr txBox="1"/>
          <p:nvPr/>
        </p:nvSpPr>
        <p:spPr>
          <a:xfrm>
            <a:off x="4599144" y="2193616"/>
            <a:ext cx="298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Improved project margins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16083-B782-7470-079F-3981F3D3BCE3}"/>
              </a:ext>
            </a:extLst>
          </p:cNvPr>
          <p:cNvSpPr txBox="1"/>
          <p:nvPr/>
        </p:nvSpPr>
        <p:spPr>
          <a:xfrm>
            <a:off x="4407242" y="1872541"/>
            <a:ext cx="253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Increased Profitability</a:t>
            </a:r>
            <a:endParaRPr lang="en-US" b="1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E8310-B222-1790-EAC6-90942633273C}"/>
              </a:ext>
            </a:extLst>
          </p:cNvPr>
          <p:cNvSpPr txBox="1"/>
          <p:nvPr/>
        </p:nvSpPr>
        <p:spPr>
          <a:xfrm>
            <a:off x="5229065" y="3116946"/>
            <a:ext cx="30480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Efficiency</a:t>
            </a:r>
            <a:endParaRPr lang="en-US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63466-0DF5-4AC8-BEA3-F783EA94C3EE}"/>
              </a:ext>
            </a:extLst>
          </p:cNvPr>
          <p:cNvSpPr txBox="1"/>
          <p:nvPr/>
        </p:nvSpPr>
        <p:spPr>
          <a:xfrm>
            <a:off x="5341360" y="3494866"/>
            <a:ext cx="2935705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Streamlined processes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3765C-25A6-E491-111B-314000E97244}"/>
              </a:ext>
            </a:extLst>
          </p:cNvPr>
          <p:cNvSpPr txBox="1"/>
          <p:nvPr/>
        </p:nvSpPr>
        <p:spPr>
          <a:xfrm>
            <a:off x="6481011" y="4464803"/>
            <a:ext cx="6096000" cy="41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Delays</a:t>
            </a:r>
            <a:endParaRPr lang="en-US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53217-4B48-8E83-8D03-1FD8125E360A}"/>
              </a:ext>
            </a:extLst>
          </p:cNvPr>
          <p:cNvSpPr txBox="1"/>
          <p:nvPr/>
        </p:nvSpPr>
        <p:spPr>
          <a:xfrm>
            <a:off x="6608809" y="4804136"/>
            <a:ext cx="6288504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On-time project delivery</a:t>
            </a:r>
            <a:endParaRPr lang="en-US" sz="1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0CB3FB-4039-9A7C-3075-A843AA52D410}"/>
              </a:ext>
            </a:extLst>
          </p:cNvPr>
          <p:cNvSpPr txBox="1"/>
          <p:nvPr/>
        </p:nvSpPr>
        <p:spPr>
          <a:xfrm>
            <a:off x="3296898" y="2433849"/>
            <a:ext cx="56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A1B3F-35B0-CBE2-1513-D639F9E1C755}"/>
              </a:ext>
            </a:extLst>
          </p:cNvPr>
          <p:cNvSpPr txBox="1"/>
          <p:nvPr/>
        </p:nvSpPr>
        <p:spPr>
          <a:xfrm>
            <a:off x="3296898" y="3655442"/>
            <a:ext cx="56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41AF59-D7F6-07FB-D5D2-5927777C4888}"/>
              </a:ext>
            </a:extLst>
          </p:cNvPr>
          <p:cNvSpPr txBox="1"/>
          <p:nvPr/>
        </p:nvSpPr>
        <p:spPr>
          <a:xfrm rot="10800000" flipH="1" flipV="1">
            <a:off x="3296898" y="4619470"/>
            <a:ext cx="53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"/>
    </mc:Choice>
    <mc:Fallback xmlns="">
      <p:transition spd="slow" advTm="42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79318-6131-11C6-7900-F665A24C0E47}"/>
              </a:ext>
            </a:extLst>
          </p:cNvPr>
          <p:cNvSpPr txBox="1"/>
          <p:nvPr/>
        </p:nvSpPr>
        <p:spPr>
          <a:xfrm>
            <a:off x="1130710" y="2114045"/>
            <a:ext cx="69022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1. AI-Powered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bots for schedule optimization and resource allocation.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Self-healing concrete and AI-monitored maintenance.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2. Robotics in Construction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Autonomous machines for bricklaying, excavation, and welding.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Drones for site surveillance and progress tracking.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3. Digital Twins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Virtual models of construction projects for real-time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Detects design flaws before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4. Sustainability &amp; Green Construction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AI-driven energy-efficient building designs.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grids to reduce environmental impact.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EC254-AC10-D0C6-F708-2EBD19D0621C}"/>
              </a:ext>
            </a:extLst>
          </p:cNvPr>
          <p:cNvSpPr txBox="1"/>
          <p:nvPr/>
        </p:nvSpPr>
        <p:spPr>
          <a:xfrm>
            <a:off x="1258529" y="42493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Future Scope of Smart Construction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19DFB-CA3C-8752-EAC9-54701C41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4" y="0"/>
            <a:ext cx="4424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"/>
    </mc:Choice>
    <mc:Fallback xmlns="">
      <p:transition spd="slow" advTm="38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5407F35-684C-8FF1-B657-9B5FA7B2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D4EC0-62D6-82CF-7B51-0AD072529644}"/>
              </a:ext>
            </a:extLst>
          </p:cNvPr>
          <p:cNvSpPr txBox="1"/>
          <p:nvPr/>
        </p:nvSpPr>
        <p:spPr>
          <a:xfrm>
            <a:off x="5574891" y="766917"/>
            <a:ext cx="53389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 Overview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BEF52-2445-87CF-E86A-45298CF5211A}"/>
              </a:ext>
            </a:extLst>
          </p:cNvPr>
          <p:cNvSpPr txBox="1"/>
          <p:nvPr/>
        </p:nvSpPr>
        <p:spPr>
          <a:xfrm>
            <a:off x="5574891" y="1966451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outlines the implementation of a robust construction project management system. The system aims to track project timelines, material usage, and workforce allocation to generate real-time progress reports and facilitate budget tracking. The goal is to achieve less than 10% cost variance, reduce project delays, and improve resource management.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29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4"/>
    </mc:Choice>
    <mc:Fallback xmlns="">
      <p:transition spd="slow" advTm="426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465F22-98AF-DD33-3949-950F0E00E8EB}"/>
              </a:ext>
            </a:extLst>
          </p:cNvPr>
          <p:cNvSpPr txBox="1"/>
          <p:nvPr/>
        </p:nvSpPr>
        <p:spPr>
          <a:xfrm>
            <a:off x="1081548" y="629265"/>
            <a:ext cx="1036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Statement: Cost Overruns and Delays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DD408-9C51-0065-CCD0-76A0EC1C7501}"/>
              </a:ext>
            </a:extLst>
          </p:cNvPr>
          <p:cNvSpPr txBox="1"/>
          <p:nvPr/>
        </p:nvSpPr>
        <p:spPr>
          <a:xfrm>
            <a:off x="1081548" y="1491039"/>
            <a:ext cx="390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Cost Overruns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3F54B-A6AB-2B7A-86E2-9E0F4E1614B7}"/>
              </a:ext>
            </a:extLst>
          </p:cNvPr>
          <p:cNvSpPr txBox="1"/>
          <p:nvPr/>
        </p:nvSpPr>
        <p:spPr>
          <a:xfrm>
            <a:off x="1081548" y="2261937"/>
            <a:ext cx="416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Construction projects frequently exceed their allocated budgets due to unforeseen expenses, inefficient resource allocation, and inaccurate initial estimations. Uncontrolled spending threatens project profitability.</a:t>
            </a:r>
            <a:endParaRPr lang="en-US" sz="18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2174C-7383-868E-AC52-C6BAAE3B1511}"/>
              </a:ext>
            </a:extLst>
          </p:cNvPr>
          <p:cNvSpPr txBox="1"/>
          <p:nvPr/>
        </p:nvSpPr>
        <p:spPr>
          <a:xfrm>
            <a:off x="6263148" y="1507156"/>
            <a:ext cx="27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Delays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5A368-1367-3D6E-5BD8-D489B6C8A691}"/>
              </a:ext>
            </a:extLst>
          </p:cNvPr>
          <p:cNvSpPr txBox="1"/>
          <p:nvPr/>
        </p:nvSpPr>
        <p:spPr>
          <a:xfrm>
            <a:off x="6263148" y="2261937"/>
            <a:ext cx="416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Delays arise from a multitude of factors, including weather disruptions, material shortages, and inadequate workforce management. Late project delivery leads to contractual penalties and reputational damage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498ED-FD11-FB37-05EF-D56897D5CC50}"/>
              </a:ext>
            </a:extLst>
          </p:cNvPr>
          <p:cNvSpPr txBox="1"/>
          <p:nvPr/>
        </p:nvSpPr>
        <p:spPr>
          <a:xfrm>
            <a:off x="1081548" y="5341159"/>
            <a:ext cx="1002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are the issues an integrated system would address. By improving cost control and avoiding delays, the system can contribute to improved outcomes.</a:t>
            </a: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0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3"/>
    </mc:Choice>
    <mc:Fallback xmlns="">
      <p:transition spd="slow" advTm="38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AF7C1-C83B-1423-8BD8-7BCE5B8AFBD5}"/>
              </a:ext>
            </a:extLst>
          </p:cNvPr>
          <p:cNvSpPr txBox="1"/>
          <p:nvPr/>
        </p:nvSpPr>
        <p:spPr>
          <a:xfrm>
            <a:off x="1127760" y="272742"/>
            <a:ext cx="630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Proposed Solution: Integrated Tracking System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1B84158-4651-6DE8-A4B8-86C25668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0" y="0"/>
            <a:ext cx="47548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0506D-76AA-D040-5A58-62E5587C6B7C}"/>
              </a:ext>
            </a:extLst>
          </p:cNvPr>
          <p:cNvSpPr txBox="1"/>
          <p:nvPr/>
        </p:nvSpPr>
        <p:spPr>
          <a:xfrm>
            <a:off x="1127760" y="1518656"/>
            <a:ext cx="310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Centralized Data</a:t>
            </a:r>
            <a:endParaRPr lang="en-US" sz="1800" dirty="0">
              <a:solidFill>
                <a:srgbClr val="405449"/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The system consolidates project information into a single, accessible database, fostering transparency and collaboration among stakeholders. Avoids data silos.</a:t>
            </a:r>
            <a:endParaRPr lang="en-US" sz="1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83950-6421-1056-DE43-60FF60EF324C}"/>
              </a:ext>
            </a:extLst>
          </p:cNvPr>
          <p:cNvSpPr txBox="1"/>
          <p:nvPr/>
        </p:nvSpPr>
        <p:spPr>
          <a:xfrm>
            <a:off x="4282440" y="1433318"/>
            <a:ext cx="3108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Automated Processes</a:t>
            </a:r>
            <a:endParaRPr lang="en-US" sz="1800" dirty="0">
              <a:solidFill>
                <a:srgbClr val="405449"/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Automated workflows streamline tasks such as progress tracking, reporting, and invoice processing, freeing up project managers to focus on strategic decision-making.</a:t>
            </a:r>
            <a:endParaRPr lang="en-US" sz="1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C66D6-34E6-1C30-C159-2E89CA192B1E}"/>
              </a:ext>
            </a:extLst>
          </p:cNvPr>
          <p:cNvSpPr txBox="1"/>
          <p:nvPr/>
        </p:nvSpPr>
        <p:spPr>
          <a:xfrm>
            <a:off x="1127760" y="4107474"/>
            <a:ext cx="621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Real-Time Visibility</a:t>
            </a:r>
            <a:endParaRPr lang="en-US" sz="1800" dirty="0">
              <a:solidFill>
                <a:schemeClr val="accent2"/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Dashboards and reports provide stakeholders with up-to-date insights into project performance, enabling proactive identification and resolution of potential issues.</a:t>
            </a:r>
            <a:endParaRPr lang="en-US" sz="1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959A9-6835-D4BF-BAA2-2B834BA93F20}"/>
              </a:ext>
            </a:extLst>
          </p:cNvPr>
          <p:cNvSpPr txBox="1"/>
          <p:nvPr/>
        </p:nvSpPr>
        <p:spPr>
          <a:xfrm>
            <a:off x="1127760" y="5760720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An integrated tracking system offers a streamlined way to manage resources and data.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2"/>
    </mc:Choice>
    <mc:Fallback xmlns="">
      <p:transition spd="slow" advTm="39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chaotic construction site with miscommunication issues. Some workers are confused, some are idle, and others are overworked. A broken supply chain is visible with missing materials. A digital dashboard in the background displays budget overruns and project delays.">
            <a:extLst>
              <a:ext uri="{FF2B5EF4-FFF2-40B4-BE49-F238E27FC236}">
                <a16:creationId xmlns:a16="http://schemas.microsoft.com/office/drawing/2014/main" id="{25DC8967-69C6-7FEC-BA27-78C62E3734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92905" cy="33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FD9CD-82B2-F795-45EC-ACCECB9C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7" y="0"/>
            <a:ext cx="4984982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2512B-A9C7-CC9A-9D17-BBC5EAED9EBE}"/>
              </a:ext>
            </a:extLst>
          </p:cNvPr>
          <p:cNvSpPr txBox="1"/>
          <p:nvPr/>
        </p:nvSpPr>
        <p:spPr>
          <a:xfrm>
            <a:off x="1042737" y="224589"/>
            <a:ext cx="61762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>
                    <a:lumMod val="50000"/>
                  </a:schemeClr>
                </a:solidFill>
                <a:latin typeface="Brygada 1918 Bold"/>
              </a:rPr>
              <a:t>Challenges in Traditional Construction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E40F3-B0ED-DAF6-02C6-8F2CED3392B9}"/>
              </a:ext>
            </a:extLst>
          </p:cNvPr>
          <p:cNvSpPr txBox="1"/>
          <p:nvPr/>
        </p:nvSpPr>
        <p:spPr>
          <a:xfrm>
            <a:off x="1042737" y="1301807"/>
            <a:ext cx="60318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1. Poor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centralized communication leads to mismanagement.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Delayed approvals and unclear instructions affect productivity.</a:t>
            </a:r>
          </a:p>
          <a:p>
            <a:r>
              <a:rPr lang="en-US" b="1" dirty="0">
                <a:solidFill>
                  <a:schemeClr val="accent2"/>
                </a:solidFill>
              </a:rPr>
              <a:t>2. Lack of Real-Time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status updates are slow and outdated.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Decisions are based on assumptions rather than real-time insights.</a:t>
            </a:r>
          </a:p>
          <a:p>
            <a:r>
              <a:rPr lang="en-US" b="1" dirty="0">
                <a:solidFill>
                  <a:schemeClr val="accent2"/>
                </a:solidFill>
              </a:rPr>
              <a:t>3. Inefficient Resource Allocation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tracking leads to workforce and material mismanagement.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Over-allocation or underutilization of resources increases costs.</a:t>
            </a:r>
          </a:p>
          <a:p>
            <a:r>
              <a:rPr lang="en-US" b="1" dirty="0">
                <a:solidFill>
                  <a:schemeClr val="accent2"/>
                </a:solidFill>
              </a:rPr>
              <a:t>4. Budget Overruns and Timeline Delays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Unforeseen costs and project scope changes cause budget fluctuations.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Poor planning leads to missed deadlines.</a:t>
            </a:r>
          </a:p>
        </p:txBody>
      </p:sp>
    </p:spTree>
    <p:extLst>
      <p:ext uri="{BB962C8B-B14F-4D97-AF65-F5344CB8AC3E}">
        <p14:creationId xmlns:p14="http://schemas.microsoft.com/office/powerpoint/2010/main" val="138605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4"/>
    </mc:Choice>
    <mc:Fallback xmlns="">
      <p:transition spd="slow" advTm="451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D02E4-FEBB-7409-737F-CEB8F815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778" y="0"/>
            <a:ext cx="50372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BDEAB-C0D7-6274-3A12-EC16EA077F98}"/>
              </a:ext>
            </a:extLst>
          </p:cNvPr>
          <p:cNvSpPr txBox="1"/>
          <p:nvPr/>
        </p:nvSpPr>
        <p:spPr>
          <a:xfrm>
            <a:off x="994611" y="144379"/>
            <a:ext cx="616016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Brygada 1918 Bold"/>
              </a:rPr>
              <a:t>Technology Trends in Construction Management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Brygada 1918 Bold"/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1. Artificial Intelligence &amp;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analytics for identifying risks before they impact the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AI-driven cost estimation for accurate budgeting.</a:t>
            </a:r>
          </a:p>
          <a:p>
            <a:r>
              <a:rPr lang="en-US" b="1" dirty="0">
                <a:solidFill>
                  <a:schemeClr val="accent2"/>
                </a:solidFill>
              </a:rPr>
              <a:t>2. IoT for Real-Time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Sensors track equipment usage, worker safety, and environmental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wearables monitor workforce health and productivity.</a:t>
            </a:r>
          </a:p>
          <a:p>
            <a:r>
              <a:rPr lang="en-US" b="1" dirty="0">
                <a:solidFill>
                  <a:schemeClr val="accent2"/>
                </a:solidFill>
              </a:rPr>
              <a:t>3. Blockchain for Contract &amp; Payment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Ensures transparency in payments and legal agreements.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fraud and disputes in procurement.</a:t>
            </a:r>
          </a:p>
          <a:p>
            <a:r>
              <a:rPr lang="en-US" b="1" dirty="0">
                <a:solidFill>
                  <a:schemeClr val="accent2"/>
                </a:solidFill>
              </a:rPr>
              <a:t>4. Augmented &amp; Virtual Reality (AR/VR)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Digital simulations for project visualization before construction.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in training workers with virtual on-site experience.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55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5"/>
    </mc:Choice>
    <mc:Fallback xmlns="">
      <p:transition spd="slow" advTm="39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C4129-C5C1-82DD-1AD6-5CB71119981A}"/>
              </a:ext>
            </a:extLst>
          </p:cNvPr>
          <p:cNvSpPr txBox="1"/>
          <p:nvPr/>
        </p:nvSpPr>
        <p:spPr>
          <a:xfrm>
            <a:off x="2302042" y="320842"/>
            <a:ext cx="758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>
                    <a:lumMod val="50000"/>
                  </a:schemeClr>
                </a:solidFill>
                <a:latin typeface="Brygada 1918 Bold"/>
                <a:ea typeface="Brygada 1918 Bold"/>
              </a:rPr>
              <a:t>Traditional vs. Digital Project Management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8E75E7-6D1F-04DB-4AA3-9C4977919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92046"/>
              </p:ext>
            </p:extLst>
          </p:nvPr>
        </p:nvGraphicFramePr>
        <p:xfrm>
          <a:off x="1299411" y="1466113"/>
          <a:ext cx="9657348" cy="4774264"/>
        </p:xfrm>
        <a:graphic>
          <a:graphicData uri="http://schemas.openxmlformats.org/drawingml/2006/table">
            <a:tbl>
              <a:tblPr/>
              <a:tblGrid>
                <a:gridCol w="3219116">
                  <a:extLst>
                    <a:ext uri="{9D8B030D-6E8A-4147-A177-3AD203B41FA5}">
                      <a16:colId xmlns:a16="http://schemas.microsoft.com/office/drawing/2014/main" val="1937802642"/>
                    </a:ext>
                  </a:extLst>
                </a:gridCol>
                <a:gridCol w="3219116">
                  <a:extLst>
                    <a:ext uri="{9D8B030D-6E8A-4147-A177-3AD203B41FA5}">
                      <a16:colId xmlns:a16="http://schemas.microsoft.com/office/drawing/2014/main" val="2139258500"/>
                    </a:ext>
                  </a:extLst>
                </a:gridCol>
                <a:gridCol w="3219116">
                  <a:extLst>
                    <a:ext uri="{9D8B030D-6E8A-4147-A177-3AD203B41FA5}">
                      <a16:colId xmlns:a16="http://schemas.microsoft.com/office/drawing/2014/main" val="776788830"/>
                    </a:ext>
                  </a:extLst>
                </a:gridCol>
              </a:tblGrid>
              <a:tr h="636568">
                <a:tc>
                  <a:txBody>
                    <a:bodyPr/>
                    <a:lstStyle/>
                    <a:p>
                      <a:r>
                        <a:rPr lang="en-IN" sz="2400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Traditional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Digital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80686"/>
                  </a:ext>
                </a:extLst>
              </a:tr>
              <a:tr h="1113996">
                <a:tc>
                  <a:txBody>
                    <a:bodyPr/>
                    <a:lstStyle/>
                    <a:p>
                      <a:r>
                        <a:rPr lang="en-IN" b="1"/>
                        <a:t>Tracking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Manual logs, spreadsheets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Automated dashboards &amp; databases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578354"/>
                  </a:ext>
                </a:extLst>
              </a:tr>
              <a:tr h="636568">
                <a:tc>
                  <a:txBody>
                    <a:bodyPr/>
                    <a:lstStyle/>
                    <a:p>
                      <a:r>
                        <a:rPr lang="en-IN" b="1"/>
                        <a:t>Communication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Phone calls, emails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Centralized real-time updates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662617"/>
                  </a:ext>
                </a:extLst>
              </a:tr>
              <a:tr h="1113996">
                <a:tc>
                  <a:txBody>
                    <a:bodyPr/>
                    <a:lstStyle/>
                    <a:p>
                      <a:r>
                        <a:rPr lang="en-IN" b="1"/>
                        <a:t>Material Management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Paper records, stock mismatches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AI-based demand forecasting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548579"/>
                  </a:ext>
                </a:extLst>
              </a:tr>
              <a:tr h="636568">
                <a:tc>
                  <a:txBody>
                    <a:bodyPr/>
                    <a:lstStyle/>
                    <a:p>
                      <a:r>
                        <a:rPr lang="en-IN" b="1"/>
                        <a:t>Budget Control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Delayed cost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Real-time expense tracking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89420"/>
                  </a:ext>
                </a:extLst>
              </a:tr>
              <a:tr h="636568">
                <a:tc>
                  <a:txBody>
                    <a:bodyPr/>
                    <a:lstStyle/>
                    <a:p>
                      <a:r>
                        <a:rPr lang="en-IN" b="1" dirty="0"/>
                        <a:t>Project Monitoring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Site visits, reports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Live progress dashboards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7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7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7"/>
    </mc:Choice>
    <mc:Fallback xmlns="">
      <p:transition spd="slow" advTm="40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A380F8-0907-6978-6541-8F465A388C0B}"/>
              </a:ext>
            </a:extLst>
          </p:cNvPr>
          <p:cNvSpPr txBox="1"/>
          <p:nvPr/>
        </p:nvSpPr>
        <p:spPr>
          <a:xfrm>
            <a:off x="993979" y="474345"/>
            <a:ext cx="63310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tx2">
                    <a:lumMod val="90000"/>
                  </a:schemeClr>
                </a:solidFill>
              </a:rPr>
              <a:t>User Interface Layer: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Web &amp; Mobile App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Dashboard for project managers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Role-based access for different stakeholders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tx2">
                    <a:lumMod val="90000"/>
                  </a:schemeClr>
                </a:solidFill>
              </a:rPr>
              <a:t>Application Layer: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Task &amp; timeline management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Workforce &amp; resource tracking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Real-time reporting &amp; analytics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tx2">
                    <a:lumMod val="90000"/>
                  </a:schemeClr>
                </a:solidFill>
              </a:rPr>
              <a:t>Data Management Layer: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Database (SQL/NoSQL) for storing project details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Cloud storage for documents &amp; blueprints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Backup &amp; disaster recovery mechanisms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tx2">
                    <a:lumMod val="90000"/>
                  </a:schemeClr>
                </a:solidFill>
              </a:rPr>
              <a:t>Integration Layer: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IoT sensors for material tracking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ERP integration for budgeting &amp; cost tracking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API connectivity for third-party tools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tx2">
                    <a:lumMod val="90000"/>
                  </a:schemeClr>
                </a:solidFill>
              </a:rPr>
              <a:t>Infrastructure Layer: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Cloud-based deployment (AWS, Azure, or GCP)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Security measures (encryption, authentication)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Scalability for handling multiple projects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E4520-6918-E9B5-5C51-8D8C8387D632}"/>
              </a:ext>
            </a:extLst>
          </p:cNvPr>
          <p:cNvSpPr txBox="1"/>
          <p:nvPr/>
        </p:nvSpPr>
        <p:spPr>
          <a:xfrm>
            <a:off x="993979" y="48658"/>
            <a:ext cx="3981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>
                    <a:lumMod val="50000"/>
                  </a:schemeClr>
                </a:solidFill>
              </a:rPr>
              <a:t>System Architecture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803C9B-D832-9FFA-CBBA-93D07977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48" y="0"/>
            <a:ext cx="5319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6"/>
    </mc:Choice>
    <mc:Fallback xmlns="">
      <p:transition spd="slow" advTm="430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52E38E9-E07A-A842-3D07-912EE6A0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3991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F03E1B-43A8-5784-F373-4E4AA3DDDE89}"/>
              </a:ext>
            </a:extLst>
          </p:cNvPr>
          <p:cNvSpPr txBox="1"/>
          <p:nvPr/>
        </p:nvSpPr>
        <p:spPr>
          <a:xfrm>
            <a:off x="4668253" y="224589"/>
            <a:ext cx="665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Features: Material Usage &amp; Waste Reduction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58232864-FA80-FDBE-AA81-749F50AF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35" y="1590997"/>
            <a:ext cx="524232" cy="524232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1C2DD463-07A2-A4FC-39C8-7A6DFC784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627" y="1567882"/>
            <a:ext cx="524232" cy="524232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09A8EA2E-F754-F47B-05C3-FD481051D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548" y="1637489"/>
            <a:ext cx="524232" cy="524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8626E-DEA6-FC6E-3604-61680A5C1847}"/>
              </a:ext>
            </a:extLst>
          </p:cNvPr>
          <p:cNvSpPr txBox="1"/>
          <p:nvPr/>
        </p:nvSpPr>
        <p:spPr>
          <a:xfrm>
            <a:off x="4539916" y="2358189"/>
            <a:ext cx="24063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Inventory Management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Track material quantities, locations, and consumption rates to optimize inventory levels and minimize stockouts or excess inventory.</a:t>
            </a:r>
            <a:endParaRPr lang="en-US" sz="1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BFA67-A452-87B5-B75D-4E89AA28472F}"/>
              </a:ext>
            </a:extLst>
          </p:cNvPr>
          <p:cNvSpPr txBox="1"/>
          <p:nvPr/>
        </p:nvSpPr>
        <p:spPr>
          <a:xfrm>
            <a:off x="6946232" y="2358189"/>
            <a:ext cx="2406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Waste Tracking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Monitor waste generation and disposal methods to identify opportunities for waste reduction and promote sustainable practices. Recycling reports for compliance.</a:t>
            </a:r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8D8FA-5C84-B8EC-6A69-AE922641F9A6}"/>
              </a:ext>
            </a:extLst>
          </p:cNvPr>
          <p:cNvSpPr txBox="1"/>
          <p:nvPr/>
        </p:nvSpPr>
        <p:spPr>
          <a:xfrm>
            <a:off x="9352548" y="2358189"/>
            <a:ext cx="2406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  <a:latin typeface="+mj-lt"/>
                <a:ea typeface="Fraunces Extra Bold" pitchFamily="34" charset="-122"/>
                <a:cs typeface="Fraunces Extra Bold" pitchFamily="34" charset="-120"/>
              </a:rPr>
              <a:t>Cost Analysis</a:t>
            </a:r>
            <a:endParaRPr lang="en-US" sz="1800" dirty="0">
              <a:solidFill>
                <a:schemeClr val="tx2">
                  <a:lumMod val="90000"/>
                </a:schemeClr>
              </a:solidFill>
              <a:latin typeface="+mj-lt"/>
              <a:ea typeface="Nobile" pitchFamily="34" charset="-122"/>
              <a:cs typeface="Nobile" pitchFamily="34" charset="-120"/>
            </a:endParaRPr>
          </a:p>
          <a:p>
            <a:r>
              <a:rPr lang="en-US" sz="1800" dirty="0">
                <a:latin typeface="+mj-lt"/>
                <a:ea typeface="Nobile" pitchFamily="34" charset="-122"/>
                <a:cs typeface="Nobile" pitchFamily="34" charset="-120"/>
              </a:rPr>
              <a:t>Analyze material costs, waste disposal expenses, and potential savings from waste reduction initiatives. Understand the economic impact of material management.</a:t>
            </a:r>
            <a:endParaRPr lang="en-US" sz="18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D5254-07F1-A57A-5702-24B2B6D33277}"/>
              </a:ext>
            </a:extLst>
          </p:cNvPr>
          <p:cNvSpPr txBox="1"/>
          <p:nvPr/>
        </p:nvSpPr>
        <p:spPr>
          <a:xfrm>
            <a:off x="4610535" y="5694947"/>
            <a:ext cx="655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obile" pitchFamily="34" charset="0"/>
                <a:ea typeface="Nobile" pitchFamily="34" charset="-122"/>
                <a:cs typeface="Nobile" pitchFamily="34" charset="-120"/>
              </a:rPr>
              <a:t>Waste reduction will contribute to improved resource utilization and sustainability.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85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"/>
    </mc:Choice>
    <mc:Fallback xmlns="">
      <p:transition spd="slow" advTm="3782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144</TotalTime>
  <Words>1263</Words>
  <Application>Microsoft Office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Brygada 1918 Bold</vt:lpstr>
      <vt:lpstr>Fraunces Extra Bold</vt:lpstr>
      <vt:lpstr>Montserrat Medium</vt:lpstr>
      <vt:lpstr>MS Shell Dlg 2</vt:lpstr>
      <vt:lpstr>Nobile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INDHU V</dc:creator>
  <cp:lastModifiedBy>INDHU V</cp:lastModifiedBy>
  <cp:revision>7</cp:revision>
  <dcterms:created xsi:type="dcterms:W3CDTF">2025-02-19T02:43:23Z</dcterms:created>
  <dcterms:modified xsi:type="dcterms:W3CDTF">2025-02-19T08:07:22Z</dcterms:modified>
</cp:coreProperties>
</file>